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59" r:id="rId4"/>
    <p:sldId id="302" r:id="rId5"/>
    <p:sldId id="498" r:id="rId6"/>
    <p:sldId id="499" r:id="rId7"/>
    <p:sldId id="303" r:id="rId8"/>
    <p:sldId id="266" r:id="rId9"/>
    <p:sldId id="522" r:id="rId10"/>
    <p:sldId id="500" r:id="rId11"/>
    <p:sldId id="523" r:id="rId12"/>
    <p:sldId id="268" r:id="rId13"/>
    <p:sldId id="524" r:id="rId14"/>
    <p:sldId id="292" r:id="rId15"/>
    <p:sldId id="308" r:id="rId16"/>
    <p:sldId id="299" r:id="rId17"/>
    <p:sldId id="271" r:id="rId18"/>
    <p:sldId id="318" r:id="rId19"/>
    <p:sldId id="279" r:id="rId20"/>
    <p:sldId id="280" r:id="rId21"/>
    <p:sldId id="297" r:id="rId22"/>
    <p:sldId id="306" r:id="rId23"/>
    <p:sldId id="525"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9576" autoAdjust="0"/>
  </p:normalViewPr>
  <p:slideViewPr>
    <p:cSldViewPr snapToGrid="0">
      <p:cViewPr varScale="1">
        <p:scale>
          <a:sx n="52" d="100"/>
          <a:sy n="52" d="100"/>
        </p:scale>
        <p:origin x="1228" y="48"/>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6/1/2025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The word cloud shows everything that’s typically part of SE. We will highlight the approaches that {hopefully} scale well.</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26079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6/1/2025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6/1/2025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6/1/2025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6/1/2025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6/1/2025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6/1/2025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6/1/2025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6/1/2025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6/1/2025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6/1/2025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6/1/2025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6/1/2025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eu-se.github.io/CS4530-Fall-2025/staff/" TargetMode="External"/><Relationship Id="rId2" Type="http://schemas.openxmlformats.org/officeDocument/2006/relationships/hyperlink" Target="https://neu-se.github.io/CS4530-Fall-202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Fall-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t>
            </a:r>
            <a:r>
              <a:rPr lang="en-US" sz="2400"/>
              <a:t>Joydeep Mitra </a:t>
            </a:r>
            <a:r>
              <a:rPr lang="en-US" sz="2400" dirty="0"/>
              <a:t>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p:txBody>
          <a:bodyPr>
            <a:normAutofit fontScale="92500" lnSpcReduction="10000"/>
          </a:bodyPr>
          <a:lstStyle/>
          <a:p>
            <a:r>
              <a:rPr lang="en-US" dirty="0"/>
              <a:t>In-Class materials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80690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Classes will include both lectures and in-class activities.</a:t>
            </a:r>
          </a:p>
          <a:p>
            <a:r>
              <a:rPr lang="en-US" dirty="0"/>
              <a:t>Be sure to bring your laptop</a:t>
            </a:r>
          </a:p>
          <a:p>
            <a:r>
              <a:rPr lang="en-US" dirty="0"/>
              <a:t>100% attendance is expected for both on-the-ground and remote sections </a:t>
            </a:r>
            <a:r>
              <a:rPr lang="en-US" dirty="0">
                <a:solidFill>
                  <a:srgbClr val="FF0000"/>
                </a:solidFill>
              </a:rPr>
              <a:t>(especially when working on activities, “work on project” sessions and demos)</a:t>
            </a:r>
            <a:endParaRPr lang="en-US" dirty="0"/>
          </a:p>
          <a:p>
            <a:pPr lvl="1"/>
            <a:r>
              <a:rPr lang="en-US" dirty="0"/>
              <a:t>For excused absence, please contact the instructor by email.</a:t>
            </a:r>
          </a:p>
          <a:p>
            <a:endParaRPr lang="en-US" dirty="0"/>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Course Mechanics:</a:t>
            </a:r>
            <a:br>
              <a:rPr lang="en-US" dirty="0"/>
            </a:br>
            <a:r>
              <a:rPr lang="en-US" dirty="0"/>
              <a:t>Practice Activities and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normAutofit/>
          </a:bodyPr>
          <a:lstStyle/>
          <a:p>
            <a:r>
              <a:rPr lang="en-US" dirty="0"/>
              <a:t>There will often be in-class exercises to give you practice with the technologies we will use.</a:t>
            </a:r>
          </a:p>
          <a:p>
            <a:r>
              <a:rPr lang="en-US" dirty="0"/>
              <a:t>Typically, will consist of structured steps that will guide you through a typical task</a:t>
            </a:r>
          </a:p>
          <a:p>
            <a:r>
              <a:rPr lang="en-US" dirty="0"/>
              <a:t>Each instructor will use </a:t>
            </a:r>
            <a:r>
              <a:rPr lang="en-US" b="1" dirty="0">
                <a:solidFill>
                  <a:srgbClr val="FF0000"/>
                </a:solidFill>
              </a:rPr>
              <a:t>individual approach </a:t>
            </a:r>
            <a:r>
              <a:rPr lang="en-US" dirty="0"/>
              <a:t>to grade in-class activities.</a:t>
            </a:r>
          </a:p>
          <a:p>
            <a:r>
              <a:rPr lang="en-US" dirty="0"/>
              <a:t>In addition, there will be </a:t>
            </a:r>
            <a:r>
              <a:rPr lang="en-US" b="1" dirty="0">
                <a:solidFill>
                  <a:srgbClr val="FF0000"/>
                </a:solidFill>
              </a:rPr>
              <a:t>tutorials</a:t>
            </a:r>
            <a:r>
              <a:rPr lang="en-US" dirty="0"/>
              <a:t> posted on the web.</a:t>
            </a:r>
          </a:p>
          <a:p>
            <a:r>
              <a:rPr lang="en-US" dirty="0"/>
              <a:t>These will extend the in-class materials.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50465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Mar 10 - 12 during Week 9). There will not be a final exam. </a:t>
            </a:r>
            <a:r>
              <a:rPr lang="en-US" u="sng" dirty="0"/>
              <a:t>Check Calendars</a:t>
            </a:r>
          </a:p>
          <a:p>
            <a:r>
              <a:rPr lang="en-US" dirty="0"/>
              <a:t>Completion of activities or laboratory exercises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16</a:t>
            </a:fld>
            <a:endParaRPr lang="en-US"/>
          </a:p>
        </p:txBody>
      </p:sp>
    </p:spTree>
    <p:extLst>
      <p:ext uri="{BB962C8B-B14F-4D97-AF65-F5344CB8AC3E}">
        <p14:creationId xmlns:p14="http://schemas.microsoft.com/office/powerpoint/2010/main" val="319186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 Codebase and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199" y="1500159"/>
            <a:ext cx="10331245" cy="4952271"/>
          </a:xfrm>
        </p:spPr>
        <p:txBody>
          <a:bodyPr>
            <a:normAutofit lnSpcReduction="10000"/>
          </a:bodyPr>
          <a:lstStyle/>
          <a:p>
            <a:r>
              <a:rPr lang="en-US" dirty="0"/>
              <a:t>We will be working on a project called </a:t>
            </a:r>
            <a:r>
              <a:rPr lang="en-US" b="1" dirty="0"/>
              <a:t>Fake </a:t>
            </a:r>
            <a:r>
              <a:rPr lang="en-US" b="1" dirty="0" err="1"/>
              <a:t>Stackoverflow</a:t>
            </a:r>
            <a:endParaRPr lang="en-US" dirty="0"/>
          </a:p>
          <a:p>
            <a:r>
              <a:rPr lang="en-US" dirty="0"/>
              <a:t>The individual projects will help you become familiar with the codebase.</a:t>
            </a:r>
          </a:p>
          <a:p>
            <a:r>
              <a:rPr lang="en-US" dirty="0"/>
              <a:t>The team project will be a new feature that you will propose.</a:t>
            </a:r>
          </a:p>
          <a:p>
            <a:pPr lvl="1"/>
            <a:r>
              <a:rPr lang="en-US" dirty="0"/>
              <a:t>Instructors form the teams </a:t>
            </a:r>
            <a:r>
              <a:rPr lang="en-US" b="1" dirty="0"/>
              <a:t>with</a:t>
            </a:r>
            <a:r>
              <a:rPr lang="en-US" dirty="0"/>
              <a:t> your input.</a:t>
            </a:r>
          </a:p>
          <a:p>
            <a:r>
              <a:rPr lang="en-US" dirty="0"/>
              <a:t>Further breakdown of team project grade (i.e., 40%) is:</a:t>
            </a:r>
          </a:p>
          <a:p>
            <a:pPr lvl="1"/>
            <a:r>
              <a:rPr lang="en-US" dirty="0"/>
              <a:t>Planning (20%)</a:t>
            </a:r>
          </a:p>
          <a:p>
            <a:pPr lvl="1"/>
            <a:r>
              <a:rPr lang="en-US" dirty="0"/>
              <a:t>Process (20%)</a:t>
            </a:r>
          </a:p>
          <a:p>
            <a:pPr lvl="1"/>
            <a:r>
              <a:rPr lang="en-US" dirty="0"/>
              <a:t>Product (40%)</a:t>
            </a:r>
          </a:p>
          <a:p>
            <a:pPr lvl="1"/>
            <a:r>
              <a:rPr lang="en-US" dirty="0"/>
              <a:t>Reports (20%)</a:t>
            </a:r>
          </a:p>
          <a:p>
            <a:r>
              <a:rPr lang="en-US" dirty="0">
                <a:solidFill>
                  <a:srgbClr val="FF0000"/>
                </a:solidFill>
              </a:rPr>
              <a:t>Peer evaluations (surveys) may be utilized, and individual contributions WILL impact your project grade (between 0-100%).</a:t>
            </a:r>
          </a:p>
          <a:p>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 2, 5</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4173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9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grpSp>
        <p:nvGrpSpPr>
          <p:cNvPr id="5" name="Group 4">
            <a:extLst>
              <a:ext uri="{FF2B5EF4-FFF2-40B4-BE49-F238E27FC236}">
                <a16:creationId xmlns:a16="http://schemas.microsoft.com/office/drawing/2014/main" id="{B9D4E162-FA7C-E7DD-76D8-83C57C30756A}"/>
              </a:ext>
            </a:extLst>
          </p:cNvPr>
          <p:cNvGrpSpPr/>
          <p:nvPr/>
        </p:nvGrpSpPr>
        <p:grpSpPr>
          <a:xfrm>
            <a:off x="4207631" y="1694887"/>
            <a:ext cx="2708548" cy="4509721"/>
            <a:chOff x="4358384" y="1694887"/>
            <a:chExt cx="2708548" cy="4509721"/>
          </a:xfrm>
        </p:grpSpPr>
        <p:sp>
          <p:nvSpPr>
            <p:cNvPr id="7" name="TextBox 6">
              <a:extLst>
                <a:ext uri="{FF2B5EF4-FFF2-40B4-BE49-F238E27FC236}">
                  <a16:creationId xmlns:a16="http://schemas.microsoft.com/office/drawing/2014/main" id="{14371E21-C615-9292-6936-EDF7B2D9365C}"/>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Joydeep Mitra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7, 8    </a:t>
              </a:r>
            </a:p>
          </p:txBody>
        </p:sp>
        <p:pic>
          <p:nvPicPr>
            <p:cNvPr id="10" name="Picture 9" descr="A picture containing person, sky, person, outdoor&#10;&#10;Description automatically generated">
              <a:extLst>
                <a:ext uri="{FF2B5EF4-FFF2-40B4-BE49-F238E27FC236}">
                  <a16:creationId xmlns:a16="http://schemas.microsoft.com/office/drawing/2014/main" id="{71446E51-9E04-E9C9-43DA-D8273A817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422318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85000" lnSpcReduction="20000"/>
          </a:bodyPr>
          <a:lstStyle/>
          <a:p>
            <a:r>
              <a:rPr lang="en-US" dirty="0"/>
              <a:t>You are free to reuse small snippets of example code found on the Internet (e.g., via </a:t>
            </a:r>
            <a:r>
              <a:rPr lang="en-US" dirty="0" err="1"/>
              <a:t>StackOverflow</a:t>
            </a:r>
            <a:r>
              <a:rPr lang="en-US" dirty="0"/>
              <a:t>) provided that it is attributed. </a:t>
            </a:r>
          </a:p>
          <a:p>
            <a:pPr lvl="1"/>
            <a:r>
              <a:rPr lang="en-US" dirty="0"/>
              <a:t>Use of </a:t>
            </a:r>
            <a:r>
              <a:rPr lang="en-US" dirty="0" err="1"/>
              <a:t>Github</a:t>
            </a:r>
            <a:r>
              <a:rPr lang="en-US" dirty="0"/>
              <a:t> co-pilot and Generative AI (</a:t>
            </a:r>
            <a:r>
              <a:rPr lang="en-US" dirty="0" err="1"/>
              <a:t>eg</a:t>
            </a:r>
            <a:r>
              <a:rPr lang="en-US" dirty="0"/>
              <a:t> Chat GPT, Claude, etc.) is </a:t>
            </a:r>
            <a:r>
              <a:rPr lang="en-US" b="1" dirty="0"/>
              <a:t>prohibited for </a:t>
            </a:r>
            <a:r>
              <a:rPr lang="en-US" b="1" dirty="0">
                <a:solidFill>
                  <a:srgbClr val="FF0000"/>
                </a:solidFill>
              </a:rPr>
              <a:t>Individual projects and activities</a:t>
            </a:r>
          </a:p>
          <a:p>
            <a:pPr lvl="1"/>
            <a:r>
              <a:rPr lang="en-US" dirty="0"/>
              <a:t>They will be </a:t>
            </a:r>
            <a:r>
              <a:rPr lang="en-US" b="1" dirty="0"/>
              <a:t>permitted for final project</a:t>
            </a:r>
            <a:endParaRPr lang="en-US" dirty="0"/>
          </a:p>
          <a:p>
            <a:r>
              <a:rPr lang="en-US" dirty="0"/>
              <a:t>We reserve the right to “</a:t>
            </a:r>
            <a:r>
              <a:rPr lang="en-US" dirty="0">
                <a:solidFill>
                  <a:srgbClr val="FF0000"/>
                </a:solidFill>
              </a:rPr>
              <a:t>interview</a:t>
            </a:r>
            <a:r>
              <a:rPr lang="en-US" dirty="0"/>
              <a:t>” you to gauge your understanding (with possible grade adjustments)</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1665633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10000"/>
          </a:bodyPr>
          <a:lstStyle/>
          <a:p>
            <a:r>
              <a:rPr lang="en-US" dirty="0"/>
              <a:t>Course web page (</a:t>
            </a:r>
            <a:r>
              <a:rPr lang="en-US" dirty="0">
                <a:hlinkClick r:id="rId2"/>
              </a:rPr>
              <a:t>https://neu-se.github.io/CS4530-Fall-2025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they may not get through to the instructor)</a:t>
            </a:r>
          </a:p>
          <a:p>
            <a:pPr lvl="1"/>
            <a:r>
              <a:rPr lang="en-US" dirty="0"/>
              <a:t>Please put CS4530 in the subject line so your message does not get overlooked</a:t>
            </a:r>
          </a:p>
          <a:p>
            <a:pPr lvl="1"/>
            <a:r>
              <a:rPr lang="en-US" dirty="0"/>
              <a:t>We encourage all students to “</a:t>
            </a:r>
            <a:r>
              <a:rPr lang="en-US" dirty="0">
                <a:solidFill>
                  <a:srgbClr val="FF0000"/>
                </a:solidFill>
              </a:rPr>
              <a:t>Meet</a:t>
            </a:r>
            <a:r>
              <a:rPr lang="en-US" dirty="0"/>
              <a:t>” with the instructor at least once! </a:t>
            </a:r>
          </a:p>
          <a:p>
            <a:r>
              <a:rPr lang="en-US" dirty="0"/>
              <a:t>Office Hours </a:t>
            </a:r>
          </a:p>
          <a:p>
            <a:pPr lvl="1"/>
            <a:r>
              <a:rPr lang="en-US" dirty="0"/>
              <a:t>Schedule is available at (</a:t>
            </a:r>
            <a:r>
              <a:rPr lang="en-US" dirty="0">
                <a:hlinkClick r:id="rId3"/>
              </a:rPr>
              <a:t>https://neu-se.github.io/CS4530-Fall-2025/staff/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0262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390+ students and 24 teaching assistants.</a:t>
            </a:r>
          </a:p>
          <a:p>
            <a:r>
              <a:rPr lang="en-US" dirty="0"/>
              <a:t>Their contact info and pictures are on the website</a:t>
            </a:r>
          </a:p>
          <a:p>
            <a:pPr marL="0" indent="0">
              <a:buNone/>
            </a:pPr>
            <a:r>
              <a:rPr lang="en-US" dirty="0"/>
              <a:t>   </a:t>
            </a:r>
            <a:r>
              <a:rPr lang="en-US" dirty="0">
                <a:hlinkClick r:id="rId2"/>
              </a:rPr>
              <a:t>https://neu-se.github.io/CS4530-Fall-2025/staff/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207816" y="266847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248600"/>
            <a:ext cx="6488508"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1748726" y="3878091"/>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9297" y="3257084"/>
            <a:ext cx="2743199" cy="1636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3807</TotalTime>
  <Words>1795</Words>
  <Application>Microsoft Office PowerPoint</Application>
  <PresentationFormat>Widescreen</PresentationFormat>
  <Paragraphs>205</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Problem #1: Programs need to be read by people</vt:lpstr>
      <vt:lpstr>Problem #2: People need to talk to each other</vt:lpstr>
      <vt:lpstr>So, software engineering must encompass:</vt:lpstr>
      <vt:lpstr>The course will cover</vt:lpstr>
      <vt:lpstr>Learning Objectives for this course:</vt:lpstr>
      <vt:lpstr>The course will be delivered through:</vt:lpstr>
      <vt:lpstr>Course Mechanics</vt:lpstr>
      <vt:lpstr>Course Mechanics: Practice Activities and Tutorials</vt:lpstr>
      <vt:lpstr>Course Deliverables</vt:lpstr>
      <vt:lpstr>Technology</vt:lpstr>
      <vt:lpstr>Project Codebase and you</vt:lpstr>
      <vt:lpstr>Grade Appeal Policy</vt:lpstr>
      <vt:lpstr>Late Policy</vt:lpstr>
      <vt:lpstr>Academic Integrity (1)</vt:lpstr>
      <vt:lpstr>Academic Integrity (2)</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82</cp:revision>
  <dcterms:created xsi:type="dcterms:W3CDTF">2021-01-07T15:19:22Z</dcterms:created>
  <dcterms:modified xsi:type="dcterms:W3CDTF">2025-06-01T12:34:13Z</dcterms:modified>
</cp:coreProperties>
</file>